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74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Alfa Slab One" pitchFamily="2" charset="77"/>
      <p:regular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3"/>
    <p:restoredTop sz="94673"/>
  </p:normalViewPr>
  <p:slideViewPr>
    <p:cSldViewPr snapToGrid="0">
      <p:cViewPr varScale="1">
        <p:scale>
          <a:sx n="130" d="100"/>
          <a:sy n="130" d="100"/>
        </p:scale>
        <p:origin x="200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267aae24e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267aae24e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9cfe5fbf_0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9cfe5fbf_0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1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30d13a67ffecfc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30d13a67ffecfc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30d13a67ffecfc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30d13a67ffecfc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30d13a67ffecfc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30d13a67ffecfc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0d13a67ffecfc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0d13a67ffecfc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0d13a67ffecfc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0d13a67ffecfc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37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30d13a67ffecfc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30d13a67ffecfc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79cfe5fbf_0_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79cfe5fbf_0_2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79cfe5fbf_0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79cfe5fbf_0_2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9cfe5fbf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9cfe5fbf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30d13a67ffecf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30d13a67ffecf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9cfe5fbf_0_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9cfe5fbf_0_2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79cfe5fbf_0_2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79cfe5fbf_0_2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9cfe5fbf_0_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9cfe5fbf_0_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79cfe5fbf_0_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79cfe5fbf_0_2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9cfe5fbf_0_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9cfe5fbf_0_2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9cfe5fbf_0_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9cfe5fbf_0_2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9cfe5fbf_0_2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9cfe5fbf_0_2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9cfe5fbf_0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9cfe5fbf_0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tats.bts.gov/databases.asp?Mode_ID=1&amp;Mode_Desc=Aviation&amp;Subject_ID2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cimga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darksky.net/de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12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FLIGHT DELAY MAP</a:t>
            </a:r>
            <a:endParaRPr sz="48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Cengiz Imga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0350"/>
            <a:ext cx="8839198" cy="221276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30225" y="4395650"/>
            <a:ext cx="81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Data Scientist, Aviation Background, Industrial Engineer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163025" y="904750"/>
            <a:ext cx="8537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3.1 Sample Data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4F146-02F1-A643-A0C7-1971C9B1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8077"/>
            <a:ext cx="4572002" cy="114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33BB8-BFD4-AA48-A47E-D1F0EE5AF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512" y="1918077"/>
            <a:ext cx="4492488" cy="114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96124-A3F7-FF4A-805F-36FF20BA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426" y="3533253"/>
            <a:ext cx="6830171" cy="1382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891E5-16F4-5B47-B8C3-B92C27141F84}"/>
              </a:ext>
            </a:extLst>
          </p:cNvPr>
          <p:cNvSpPr txBox="1"/>
          <p:nvPr/>
        </p:nvSpPr>
        <p:spPr>
          <a:xfrm>
            <a:off x="0" y="16103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Flight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AE08F-EBAB-A44F-8200-948CB810DADC}"/>
              </a:ext>
            </a:extLst>
          </p:cNvPr>
          <p:cNvSpPr txBox="1"/>
          <p:nvPr/>
        </p:nvSpPr>
        <p:spPr>
          <a:xfrm>
            <a:off x="4651510" y="1627749"/>
            <a:ext cx="4492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Weather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D6BDA2-F722-E64D-B3BA-A4A18B0DFF18}"/>
              </a:ext>
            </a:extLst>
          </p:cNvPr>
          <p:cNvSpPr txBox="1"/>
          <p:nvPr/>
        </p:nvSpPr>
        <p:spPr>
          <a:xfrm>
            <a:off x="1236426" y="3242924"/>
            <a:ext cx="6830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Merged Data</a:t>
            </a:r>
          </a:p>
        </p:txBody>
      </p:sp>
    </p:spTree>
    <p:extLst>
      <p:ext uri="{BB962C8B-B14F-4D97-AF65-F5344CB8AC3E}">
        <p14:creationId xmlns:p14="http://schemas.microsoft.com/office/powerpoint/2010/main" val="16179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173200" y="996250"/>
            <a:ext cx="8537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3.2 Flight Volume per Airport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B9273-0F86-D44E-9C86-CF0715EB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3" y="1557619"/>
            <a:ext cx="6851874" cy="3416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03150" y="-57616"/>
            <a:ext cx="8537700" cy="49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/>
                </a:solidFill>
              </a:rPr>
              <a:t>3- DATA EXPLORING</a:t>
            </a:r>
            <a:endParaRPr sz="3200" dirty="0">
              <a:solidFill>
                <a:schemeClr val="accent5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166977" y="354354"/>
            <a:ext cx="8537700" cy="49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/>
                </a:solidFill>
              </a:rPr>
              <a:t>3.3 Domestic Flight Network of Airlines (UA,AA,DL)</a:t>
            </a:r>
            <a:endParaRPr sz="2400" dirty="0"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5F409-23E6-4A46-A2CE-F881ABF8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72" y="845416"/>
            <a:ext cx="3840383" cy="2124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5388F5-0939-5548-A663-D99F7D634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45417"/>
            <a:ext cx="3840383" cy="2104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C882D-785D-4F47-9344-6B9D31043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042" y="2775004"/>
            <a:ext cx="3837074" cy="22979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173199" y="996250"/>
            <a:ext cx="8908047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3.4 Airports Departure Delay Performance </a:t>
            </a:r>
            <a:endParaRPr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214C8-8547-CB40-822C-B8A0007E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06" y="1645617"/>
            <a:ext cx="7690787" cy="33904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73200" y="996250"/>
            <a:ext cx="8924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3.5 Airlines Departure Delay Performance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52FAE-BCDE-0F4A-8ECF-EDED58D4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18" y="1542250"/>
            <a:ext cx="6006939" cy="3417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83125-056D-044C-AF9B-875A61138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489" y="1542250"/>
            <a:ext cx="1898276" cy="17484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A2CEC8F-0B11-BA4B-BA96-0A14695C379F}"/>
              </a:ext>
            </a:extLst>
          </p:cNvPr>
          <p:cNvSpPr/>
          <p:nvPr/>
        </p:nvSpPr>
        <p:spPr>
          <a:xfrm>
            <a:off x="707918" y="3601251"/>
            <a:ext cx="3625543" cy="239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39C434-AC3A-0B4B-B441-FAE49D89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489" y="3518437"/>
            <a:ext cx="1898276" cy="642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73200" y="996250"/>
            <a:ext cx="8924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3.5 Airlines Departure Delay Performance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C8B6F-1D72-8148-AD32-EACA964E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82" y="1806386"/>
            <a:ext cx="2637755" cy="2429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9B499-FB87-B748-9BB4-0EB749D9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9" y="1806387"/>
            <a:ext cx="2776584" cy="242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D91D5-3BC1-F646-B304-3C719578A1D3}"/>
              </a:ext>
            </a:extLst>
          </p:cNvPr>
          <p:cNvSpPr txBox="1"/>
          <p:nvPr/>
        </p:nvSpPr>
        <p:spPr>
          <a:xfrm>
            <a:off x="6352376" y="1726675"/>
            <a:ext cx="2313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departure percentage of "on time" flights is higher than arrival percentage of "on time" flights, there could be two possible reasons:</a:t>
            </a:r>
          </a:p>
          <a:p>
            <a:r>
              <a:rPr lang="en-US" dirty="0"/>
              <a:t>Ground operations team works efficiently, often before the planned time, or, the airline gives extra time for turnaround operations.</a:t>
            </a:r>
          </a:p>
        </p:txBody>
      </p:sp>
    </p:spTree>
    <p:extLst>
      <p:ext uri="{BB962C8B-B14F-4D97-AF65-F5344CB8AC3E}">
        <p14:creationId xmlns:p14="http://schemas.microsoft.com/office/powerpoint/2010/main" val="127958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173200" y="996250"/>
            <a:ext cx="8924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3.6 Average Delays of Airlines by Location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FB516-AD14-2C42-A0CB-16FAD8820ED0}"/>
              </a:ext>
            </a:extLst>
          </p:cNvPr>
          <p:cNvSpPr txBox="1"/>
          <p:nvPr/>
        </p:nvSpPr>
        <p:spPr>
          <a:xfrm>
            <a:off x="303150" y="4761586"/>
            <a:ext cx="33305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Data: Year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1EDC9-74BA-0C45-9754-216F669C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951" y="1605238"/>
            <a:ext cx="5146097" cy="309336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B7229D-23D7-E444-BEA5-6C5C3A2EEE17}"/>
              </a:ext>
            </a:extLst>
          </p:cNvPr>
          <p:cNvSpPr/>
          <p:nvPr/>
        </p:nvSpPr>
        <p:spPr>
          <a:xfrm>
            <a:off x="5730949" y="2234316"/>
            <a:ext cx="393404" cy="22951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5BB623-A250-7848-8786-020123D69F36}"/>
              </a:ext>
            </a:extLst>
          </p:cNvPr>
          <p:cNvSpPr/>
          <p:nvPr/>
        </p:nvSpPr>
        <p:spPr>
          <a:xfrm>
            <a:off x="2647168" y="2234316"/>
            <a:ext cx="393404" cy="22951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10E635-1485-A743-8455-5EEB6C8BD009}"/>
              </a:ext>
            </a:extLst>
          </p:cNvPr>
          <p:cNvSpPr/>
          <p:nvPr/>
        </p:nvSpPr>
        <p:spPr>
          <a:xfrm>
            <a:off x="3795654" y="2234316"/>
            <a:ext cx="393404" cy="2295154"/>
          </a:xfrm>
          <a:prstGeom prst="ellipse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4- MODEL RESULTS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0" y="751003"/>
            <a:ext cx="4277100" cy="2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LINEAR REGRESSION: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Target: predict the exact time of the delay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Features : all categorical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R^2 score : %12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4179106" y="751003"/>
            <a:ext cx="4922400" cy="4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CLASSIFICATION: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Target: define classes for delay time and predict classes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Features : all categorical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Baseline: %60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Scores: All models predict baseline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Random Forest: Overfit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AdaBoost: Baseline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Logistic Reg: Baseline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SVC: Baseline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361" y="3186578"/>
            <a:ext cx="1930385" cy="16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4.1 ACTUAL DISTRIBUTION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6" y="771762"/>
            <a:ext cx="6489501" cy="35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84154"/>
            <a:ext cx="1924216" cy="2079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C69A6-5256-1342-BA24-FDB90208B6D6}"/>
              </a:ext>
            </a:extLst>
          </p:cNvPr>
          <p:cNvSpPr txBox="1"/>
          <p:nvPr/>
        </p:nvSpPr>
        <p:spPr>
          <a:xfrm>
            <a:off x="4393094" y="2812335"/>
            <a:ext cx="19838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yellow point is the model output and the dark blue point is the dominant feature which is -1 here. The Model tends to predict the most frequent class. This is the biggest challenge of the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3A841-BFDE-A94A-9FD6-039168EC4623}"/>
              </a:ext>
            </a:extLst>
          </p:cNvPr>
          <p:cNvSpPr txBox="1"/>
          <p:nvPr/>
        </p:nvSpPr>
        <p:spPr>
          <a:xfrm>
            <a:off x="303150" y="4761586"/>
            <a:ext cx="383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Data: Year 2018, 7M domestic departure flights of all airports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8C3C0-C36A-CE49-ABF4-829F03BB9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967" y="771763"/>
            <a:ext cx="1837487" cy="35999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5- NEXT STEPS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428550" y="857175"/>
            <a:ext cx="8588100" cy="3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Add Weather Conditions for all destinations (time-efficiency issue. </a:t>
            </a: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ere scraped ~%1 of the weather data)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Add Ground Time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Add aircraft Fleet Type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Carrier delays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Number of slots of airports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Average ticket price could be used(hint for differentiating service type carrier)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Redefine the delay time : add taxi out time to delay time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03150" y="85700"/>
            <a:ext cx="8537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OUTLINE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73200" y="1001325"/>
            <a:ext cx="5885400" cy="3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fa Slab One"/>
              <a:buAutoNum type="arabicPeriod"/>
            </a:pPr>
            <a:r>
              <a:rPr lang="en" sz="1800" dirty="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FLIGHT DELAY TIME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Delay Time ?</a:t>
            </a:r>
            <a:endParaRPr sz="18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What Causes Delay Time ?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 of Delay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fa Slab One"/>
              <a:buAutoNum type="arabicPeriod"/>
            </a:pPr>
            <a:r>
              <a:rPr lang="en" sz="1800" dirty="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PROBLEM STATEMENT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fa Slab One"/>
              <a:buAutoNum type="arabicPeriod"/>
            </a:pPr>
            <a:r>
              <a:rPr lang="en" sz="1800" dirty="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EXPLORING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Flight Volume per Airport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Domestic Flight Network of Airlines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Airports Departure Delay Performance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Airlines Departure Delay Performance</a:t>
            </a:r>
            <a:endParaRPr sz="1800" b="1" dirty="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AutoNum type="arabicPeriod"/>
            </a:pPr>
            <a:r>
              <a:rPr lang="en" sz="1800" b="1" dirty="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Delays of Airlines by Location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fa Slab One"/>
              <a:buAutoNum type="arabicPeriod"/>
            </a:pPr>
            <a:r>
              <a:rPr lang="en" sz="1800" dirty="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MODEL RESULTS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fa Slab One"/>
              <a:buAutoNum type="arabicPeriod"/>
            </a:pPr>
            <a:r>
              <a:rPr lang="en" sz="1800" dirty="0">
                <a:solidFill>
                  <a:schemeClr val="accent5"/>
                </a:solidFill>
                <a:latin typeface="Alfa Slab One"/>
                <a:ea typeface="Alfa Slab One"/>
                <a:cs typeface="Alfa Slab One"/>
                <a:sym typeface="Alfa Slab One"/>
              </a:rPr>
              <a:t>NEXT STEPS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183150" y="1809375"/>
            <a:ext cx="88659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for your time !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47475" y="4024000"/>
            <a:ext cx="8642100" cy="1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Proxima Nova"/>
                <a:ea typeface="Proxima Nova"/>
                <a:cs typeface="Proxima Nova"/>
                <a:sym typeface="Proxima Nova"/>
              </a:rPr>
              <a:t>Data Sources: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b="1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https://www.transtats.bts.gov/databases.asp?Mode_ID=1&amp;Mode_Desc=Aviation&amp;Subject_ID2=0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 b="1" u="sng" dirty="0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https://darksky.net/dev</a:t>
            </a:r>
            <a:endParaRPr lang="en" sz="1200" b="1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b="1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0100" y="162425"/>
            <a:ext cx="2183801" cy="16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6;p30">
            <a:extLst>
              <a:ext uri="{FF2B5EF4-FFF2-40B4-BE49-F238E27FC236}">
                <a16:creationId xmlns:a16="http://schemas.microsoft.com/office/drawing/2014/main" id="{118D6C95-4BE0-0D41-9078-BFBC9AB52EC6}"/>
              </a:ext>
            </a:extLst>
          </p:cNvPr>
          <p:cNvSpPr txBox="1"/>
          <p:nvPr/>
        </p:nvSpPr>
        <p:spPr>
          <a:xfrm>
            <a:off x="347475" y="3079120"/>
            <a:ext cx="86421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Proxima Nova"/>
                <a:ea typeface="Proxima Nova"/>
                <a:cs typeface="Proxima Nova"/>
                <a:sym typeface="Proxima Nova"/>
              </a:rPr>
              <a:t>View my work here on </a:t>
            </a:r>
            <a:r>
              <a:rPr lang="en" sz="1800" b="1" dirty="0" err="1"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r>
              <a:rPr lang="en" sz="1800" b="1" dirty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04800">
              <a:buSzPts val="1200"/>
              <a:buFont typeface="Proxima Nova"/>
              <a:buChar char="●"/>
            </a:pPr>
            <a:r>
              <a:rPr lang="en-US" sz="1200" b="1" u="sng" dirty="0">
                <a:solidFill>
                  <a:schemeClr val="hlink"/>
                </a:solidFill>
                <a:latin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https://github.com/cimga</a:t>
            </a:r>
            <a:endParaRPr sz="1200" b="1" u="sng" dirty="0">
              <a:solidFill>
                <a:schemeClr val="hlink"/>
              </a:solidFill>
              <a:latin typeface="Proxima Nova"/>
              <a:sym typeface="Proxima Nova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b="1" u="sng" dirty="0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73200" y="1291750"/>
            <a:ext cx="5854800" cy="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1.1 What is Delay Time 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73199" y="1936500"/>
            <a:ext cx="6648941" cy="17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Let say: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Scheduled Dep Time 	:  15:20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Leave from the Gate	:  15:40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Take off time		:  16:00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73200" y="3634025"/>
            <a:ext cx="57126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Delay: 20 minutes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03150" y="163350"/>
            <a:ext cx="85377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1- FLIGHT DELAY TIME</a:t>
            </a:r>
            <a:endParaRPr sz="3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179100" y="60075"/>
            <a:ext cx="77802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1.2 What Causes Delay Time 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79100" y="635475"/>
            <a:ext cx="8785800" cy="8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Airport capacity (number of gates, number of slots, parking area, Design of the Runways )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25" y="2071525"/>
            <a:ext cx="3196100" cy="293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500" y="1933575"/>
            <a:ext cx="209550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700" y="2086075"/>
            <a:ext cx="1893646" cy="29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79100" y="532281"/>
            <a:ext cx="7917600" cy="21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Origin and Destination airport traffic/slot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Carrier delays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late arriving 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technical issues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-US" sz="2400" b="1" dirty="0">
                <a:latin typeface="Proxima Nova"/>
                <a:ea typeface="Proxima Nova"/>
                <a:cs typeface="Proxima Nova"/>
                <a:sym typeface="Proxima Nova"/>
              </a:rPr>
              <a:t>ground operations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crew problems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350" y="2687326"/>
            <a:ext cx="3037974" cy="227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888" y="3351777"/>
            <a:ext cx="2440224" cy="16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79100" y="60075"/>
            <a:ext cx="77802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1.2 What Causes Delay Time ?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00" y="2827365"/>
            <a:ext cx="3112050" cy="21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63775" y="1093550"/>
            <a:ext cx="3557400" cy="25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Weather Conditions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75" y="1251625"/>
            <a:ext cx="5118026" cy="29245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79100" y="60075"/>
            <a:ext cx="77802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1.2 What Causes Delay Time 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16675" y="900650"/>
            <a:ext cx="49863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Inconveniencing passengers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Cost for Airlines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350" y="2212412"/>
            <a:ext cx="3037974" cy="227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75" y="2212400"/>
            <a:ext cx="3112050" cy="21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179100" y="60075"/>
            <a:ext cx="77802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1.3 Results of Delay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2- PROBLEM STATEMENT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173200" y="1102975"/>
            <a:ext cx="7471200" cy="20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Predict the delay of each flight by using: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Scheduled departure flight info (Y,M,D)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Origin &amp; Destination airports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Weather conditions for Origin Airport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32005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122000" y="1360350"/>
            <a:ext cx="38979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ALL AIRPORTS: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358 airports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358 Destination Airports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18 airlines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>
                <a:latin typeface="Proxima Nova"/>
                <a:ea typeface="Proxima Nova"/>
                <a:cs typeface="Proxima Nova"/>
                <a:sym typeface="Proxima Nova"/>
              </a:rPr>
              <a:t>18 Million rows of data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019850" y="1360350"/>
            <a:ext cx="4871700" cy="25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TOP BUSIEST 5 + BOS: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6 Origin Airports (ATL,ORD,LAX,DFW,JFK,BOS)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358 Destination Airports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18 airlines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 b="1" dirty="0">
                <a:latin typeface="Proxima Nova"/>
                <a:ea typeface="Proxima Nova"/>
                <a:cs typeface="Proxima Nova"/>
                <a:sym typeface="Proxima Nova"/>
              </a:rPr>
              <a:t>4 Million rows of data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03150" y="228025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3- DATA EXPLORING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53925" y="4456650"/>
            <a:ext cx="85377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Data covers 2016 March - 2019 February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163025" y="904750"/>
            <a:ext cx="85377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3.1 Data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6693</TotalTime>
  <Words>606</Words>
  <Application>Microsoft Macintosh PowerPoint</Application>
  <PresentationFormat>On-screen Show (16:9)</PresentationFormat>
  <Paragraphs>118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Alfa Slab One</vt:lpstr>
      <vt:lpstr>Proxima Nova</vt:lpstr>
      <vt:lpstr>Arial</vt:lpstr>
      <vt:lpstr>Gameday</vt:lpstr>
      <vt:lpstr>FLIGHT DELAY MAP Cengiz Imga</vt:lpstr>
      <vt:lpstr>OUTLINE</vt:lpstr>
      <vt:lpstr>1.1 What is Delay Time ?</vt:lpstr>
      <vt:lpstr>1.2 What Causes Delay Time ?</vt:lpstr>
      <vt:lpstr>1.2 What Causes Delay Time ?</vt:lpstr>
      <vt:lpstr>1.2 What Causes Delay Time ?</vt:lpstr>
      <vt:lpstr>1.3 Results of Delay</vt:lpstr>
      <vt:lpstr>2- PROBLEM STATEMENT</vt:lpstr>
      <vt:lpstr>3- DATA EXPLORING</vt:lpstr>
      <vt:lpstr>3- DATA EXPLORING</vt:lpstr>
      <vt:lpstr>3- DATA EXPLORING</vt:lpstr>
      <vt:lpstr>3- DATA EXPLORING</vt:lpstr>
      <vt:lpstr>3- DATA EXPLORING</vt:lpstr>
      <vt:lpstr>3- DATA EXPLORING</vt:lpstr>
      <vt:lpstr>3- DATA EXPLORING</vt:lpstr>
      <vt:lpstr>3- DATA EXPLORING</vt:lpstr>
      <vt:lpstr>4- MODEL RESULTS</vt:lpstr>
      <vt:lpstr>4.1 ACTUAL DISTRIBUTION</vt:lpstr>
      <vt:lpstr>5- NEXT STEPS</vt:lpstr>
      <vt:lpstr>for your time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MAP Cengiz Imga</dc:title>
  <cp:lastModifiedBy>cengiz imga</cp:lastModifiedBy>
  <cp:revision>30</cp:revision>
  <dcterms:modified xsi:type="dcterms:W3CDTF">2019-09-04T18:46:33Z</dcterms:modified>
</cp:coreProperties>
</file>